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90" r:id="rId5"/>
    <p:sldMasterId id="2147493611" r:id="rId6"/>
    <p:sldMasterId id="2147493624" r:id="rId7"/>
    <p:sldMasterId id="2147493637" r:id="rId8"/>
    <p:sldMasterId id="2147493650" r:id="rId9"/>
    <p:sldMasterId id="2147493670" r:id="rId10"/>
  </p:sldMasterIdLst>
  <p:notesMasterIdLst>
    <p:notesMasterId r:id="rId94"/>
  </p:notesMasterIdLst>
  <p:handoutMasterIdLst>
    <p:handoutMasterId r:id="rId95"/>
  </p:handoutMasterIdLst>
  <p:sldIdLst>
    <p:sldId id="854" r:id="rId11"/>
    <p:sldId id="1047" r:id="rId12"/>
    <p:sldId id="1051" r:id="rId13"/>
    <p:sldId id="1208" r:id="rId14"/>
    <p:sldId id="1209" r:id="rId15"/>
    <p:sldId id="1210" r:id="rId16"/>
    <p:sldId id="1211" r:id="rId17"/>
    <p:sldId id="1144" r:id="rId18"/>
    <p:sldId id="1143" r:id="rId19"/>
    <p:sldId id="1146" r:id="rId20"/>
    <p:sldId id="1117" r:id="rId21"/>
    <p:sldId id="1212" r:id="rId22"/>
    <p:sldId id="1198" r:id="rId23"/>
    <p:sldId id="1203" r:id="rId24"/>
    <p:sldId id="1204" r:id="rId25"/>
    <p:sldId id="1199" r:id="rId26"/>
    <p:sldId id="1200" r:id="rId27"/>
    <p:sldId id="1202" r:id="rId28"/>
    <p:sldId id="1205" r:id="rId29"/>
    <p:sldId id="863" r:id="rId30"/>
    <p:sldId id="2142532294" r:id="rId31"/>
    <p:sldId id="1206" r:id="rId32"/>
    <p:sldId id="2142532295" r:id="rId33"/>
    <p:sldId id="944" r:id="rId34"/>
    <p:sldId id="945" r:id="rId35"/>
    <p:sldId id="948" r:id="rId36"/>
    <p:sldId id="859" r:id="rId37"/>
    <p:sldId id="947" r:id="rId38"/>
    <p:sldId id="946" r:id="rId39"/>
    <p:sldId id="2142532296" r:id="rId40"/>
    <p:sldId id="356" r:id="rId41"/>
    <p:sldId id="357" r:id="rId42"/>
    <p:sldId id="358" r:id="rId43"/>
    <p:sldId id="359" r:id="rId44"/>
    <p:sldId id="360" r:id="rId45"/>
    <p:sldId id="470" r:id="rId46"/>
    <p:sldId id="362" r:id="rId47"/>
    <p:sldId id="363" r:id="rId48"/>
    <p:sldId id="364" r:id="rId49"/>
    <p:sldId id="365" r:id="rId50"/>
    <p:sldId id="366" r:id="rId51"/>
    <p:sldId id="367" r:id="rId52"/>
    <p:sldId id="2142532297" r:id="rId53"/>
    <p:sldId id="1077" r:id="rId54"/>
    <p:sldId id="1078" r:id="rId55"/>
    <p:sldId id="984" r:id="rId56"/>
    <p:sldId id="985" r:id="rId57"/>
    <p:sldId id="1162" r:id="rId58"/>
    <p:sldId id="1112" r:id="rId59"/>
    <p:sldId id="300" r:id="rId60"/>
    <p:sldId id="408" r:id="rId61"/>
    <p:sldId id="1163" r:id="rId62"/>
    <p:sldId id="2142532298" r:id="rId63"/>
    <p:sldId id="2142532299" r:id="rId64"/>
    <p:sldId id="575" r:id="rId65"/>
    <p:sldId id="576" r:id="rId66"/>
    <p:sldId id="577" r:id="rId67"/>
    <p:sldId id="578" r:id="rId68"/>
    <p:sldId id="584" r:id="rId69"/>
    <p:sldId id="579" r:id="rId70"/>
    <p:sldId id="340" r:id="rId71"/>
    <p:sldId id="1249" r:id="rId72"/>
    <p:sldId id="1250" r:id="rId73"/>
    <p:sldId id="1254" r:id="rId74"/>
    <p:sldId id="350" r:id="rId75"/>
    <p:sldId id="351" r:id="rId76"/>
    <p:sldId id="352" r:id="rId77"/>
    <p:sldId id="353" r:id="rId78"/>
    <p:sldId id="354" r:id="rId79"/>
    <p:sldId id="2142532307" r:id="rId80"/>
    <p:sldId id="433" r:id="rId81"/>
    <p:sldId id="434" r:id="rId82"/>
    <p:sldId id="435" r:id="rId83"/>
    <p:sldId id="436" r:id="rId84"/>
    <p:sldId id="426" r:id="rId85"/>
    <p:sldId id="427" r:id="rId86"/>
    <p:sldId id="2142532309" r:id="rId87"/>
    <p:sldId id="2142532310" r:id="rId88"/>
    <p:sldId id="2142532312" r:id="rId89"/>
    <p:sldId id="2142532313" r:id="rId90"/>
    <p:sldId id="2142532314" r:id="rId91"/>
    <p:sldId id="648" r:id="rId92"/>
    <p:sldId id="452"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0"/>
    <p:restoredTop sz="96793"/>
  </p:normalViewPr>
  <p:slideViewPr>
    <p:cSldViewPr snapToObjects="1">
      <p:cViewPr varScale="1">
        <p:scale>
          <a:sx n="209" d="100"/>
          <a:sy n="209" d="100"/>
        </p:scale>
        <p:origin x="1056"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handoutMaster" Target="handoutMasters/handout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2/16/23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950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765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203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165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861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924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62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71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075672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3423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3832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12873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45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421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5573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01683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04367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724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756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94421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363381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67298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56900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3106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38601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63448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598107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303609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532451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834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1203745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67849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559883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9975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2/16/23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041225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086214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5015925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1093033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768985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40094523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0846899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456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31354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0288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2/16/23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796626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992485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41038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66534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09431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80628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540265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2719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5264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3317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2/16/23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71073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143690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9512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960483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750331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1208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47387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05206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2322056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7278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2/16/23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3668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971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9002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1493780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539021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19518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561899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710272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643402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6528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41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75133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7700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9248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11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2.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589"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710558"/>
      </p:ext>
    </p:extLst>
  </p:cSld>
  <p:clrMap bg1="lt1" tx1="dk1" bg2="lt2" tx2="dk2" accent1="accent1" accent2="accent2" accent3="accent3" accent4="accent4" accent5="accent5" accent6="accent6" hlink="hlink" folHlink="folHlink"/>
  <p:sldLayoutIdLst>
    <p:sldLayoutId id="2147493591" r:id="rId1"/>
    <p:sldLayoutId id="2147493592" r:id="rId2"/>
    <p:sldLayoutId id="2147493593" r:id="rId3"/>
    <p:sldLayoutId id="2147493594" r:id="rId4"/>
    <p:sldLayoutId id="2147493595" r:id="rId5"/>
    <p:sldLayoutId id="2147493596" r:id="rId6"/>
    <p:sldLayoutId id="2147493597" r:id="rId7"/>
    <p:sldLayoutId id="2147493598" r:id="rId8"/>
    <p:sldLayoutId id="2147493599" r:id="rId9"/>
    <p:sldLayoutId id="2147493600" r:id="rId10"/>
    <p:sldLayoutId id="2147493601" r:id="rId11"/>
    <p:sldLayoutId id="214749360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9117056"/>
      </p:ext>
    </p:extLst>
  </p:cSld>
  <p:clrMap bg1="lt1" tx1="dk1" bg2="lt2" tx2="dk2" accent1="accent1" accent2="accent2" accent3="accent3" accent4="accent4" accent5="accent5" accent6="accent6" hlink="hlink" folHlink="folHlink"/>
  <p:sldLayoutIdLst>
    <p:sldLayoutId id="2147493612" r:id="rId1"/>
    <p:sldLayoutId id="2147493613" r:id="rId2"/>
    <p:sldLayoutId id="2147493614" r:id="rId3"/>
    <p:sldLayoutId id="2147493615" r:id="rId4"/>
    <p:sldLayoutId id="2147493616" r:id="rId5"/>
    <p:sldLayoutId id="2147493617" r:id="rId6"/>
    <p:sldLayoutId id="2147493618" r:id="rId7"/>
    <p:sldLayoutId id="2147493619" r:id="rId8"/>
    <p:sldLayoutId id="2147493620" r:id="rId9"/>
    <p:sldLayoutId id="2147493621" r:id="rId10"/>
    <p:sldLayoutId id="2147493622" r:id="rId11"/>
    <p:sldLayoutId id="21474936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641519"/>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585208"/>
      </p:ext>
    </p:extLst>
  </p:cSld>
  <p:clrMap bg1="lt1" tx1="dk1" bg2="lt2" tx2="dk2" accent1="accent1" accent2="accent2" accent3="accent3" accent4="accent4" accent5="accent5" accent6="accent6" hlink="hlink" folHlink="folHlink"/>
  <p:sldLayoutIdLst>
    <p:sldLayoutId id="2147493638" r:id="rId1"/>
    <p:sldLayoutId id="2147493639" r:id="rId2"/>
    <p:sldLayoutId id="2147493640" r:id="rId3"/>
    <p:sldLayoutId id="2147493641" r:id="rId4"/>
    <p:sldLayoutId id="2147493642" r:id="rId5"/>
    <p:sldLayoutId id="2147493643" r:id="rId6"/>
    <p:sldLayoutId id="2147493644" r:id="rId7"/>
    <p:sldLayoutId id="2147493645" r:id="rId8"/>
    <p:sldLayoutId id="2147493646" r:id="rId9"/>
    <p:sldLayoutId id="2147493647" r:id="rId10"/>
    <p:sldLayoutId id="2147493648" r:id="rId11"/>
    <p:sldLayoutId id="214749364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2/16/23</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365446791"/>
      </p:ext>
    </p:extLst>
  </p:cSld>
  <p:clrMap bg1="lt1" tx1="dk1" bg2="lt2" tx2="dk2" accent1="accent1" accent2="accent2" accent3="accent3" accent4="accent4" accent5="accent5" accent6="accent6" hlink="hlink" folHlink="folHlink"/>
  <p:sldLayoutIdLst>
    <p:sldLayoutId id="2147493651" r:id="rId1"/>
    <p:sldLayoutId id="2147493652" r:id="rId2"/>
    <p:sldLayoutId id="2147493653" r:id="rId3"/>
    <p:sldLayoutId id="2147493654" r:id="rId4"/>
    <p:sldLayoutId id="2147493655" r:id="rId5"/>
    <p:sldLayoutId id="2147493656" r:id="rId6"/>
    <p:sldLayoutId id="2147493657" r:id="rId7"/>
    <p:sldLayoutId id="2147493658" r:id="rId8"/>
    <p:sldLayoutId id="2147493659" r:id="rId9"/>
    <p:sldLayoutId id="2147493660" r:id="rId10"/>
    <p:sldLayoutId id="21474936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375581"/>
      </p:ext>
    </p:extLst>
  </p:cSld>
  <p:clrMap bg1="lt1" tx1="dk1" bg2="lt2" tx2="dk2" accent1="accent1" accent2="accent2" accent3="accent3" accent4="accent4" accent5="accent5" accent6="accent6" hlink="hlink" folHlink="folHlink"/>
  <p:sldLayoutIdLst>
    <p:sldLayoutId id="2147493671" r:id="rId1"/>
    <p:sldLayoutId id="2147493672" r:id="rId2"/>
    <p:sldLayoutId id="2147493673" r:id="rId3"/>
    <p:sldLayoutId id="2147493674" r:id="rId4"/>
    <p:sldLayoutId id="2147493675" r:id="rId5"/>
    <p:sldLayoutId id="2147493676" r:id="rId6"/>
    <p:sldLayoutId id="2147493677" r:id="rId7"/>
    <p:sldLayoutId id="2147493678" r:id="rId8"/>
    <p:sldLayoutId id="2147493679" r:id="rId9"/>
    <p:sldLayoutId id="2147493680" r:id="rId10"/>
    <p:sldLayoutId id="2147493681" r:id="rId11"/>
    <p:sldLayoutId id="2147493682" r:id="rId12"/>
    <p:sldLayoutId id="214749368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48.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2800" i="1" dirty="0"/>
            </a:br>
            <a:br>
              <a:rPr lang="en-US" altLang="en-US" sz="2800" i="1" dirty="0"/>
            </a:br>
            <a:r>
              <a:rPr lang="en-US" altLang="en-US" sz="2800" i="1" dirty="0"/>
              <a:t>Lecture 5: ER, Relational, SQL (IV)</a:t>
            </a:r>
            <a:br>
              <a:rPr lang="en-US" altLang="en-US" sz="2800" i="1" dirty="0"/>
            </a:br>
            <a:r>
              <a:rPr lang="en-US" altLang="en-US" sz="2800" i="1" dirty="0"/>
              <a:t>Applications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22EFF3-95E7-AF0A-1B37-BD1E91AFC599}"/>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9621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033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5: ER, Relational, SQL (IV), Applications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prstGeom prst="rect">
            <a:avLst/>
          </a:prstGeo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Calibri" panose="020F0502020204030204" pitchFamily="34" charset="0"/>
                <a:ea typeface="+mn-ea"/>
                <a:cs typeface="Calibri" panose="020F050202020403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Calibri" panose="020F0502020204030204" pitchFamily="34" charset="0"/>
                <a:ea typeface="+mn-ea"/>
                <a:cs typeface="Calibri" panose="020F050202020403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Calibri" panose="020F0502020204030204" pitchFamily="34" charset="0"/>
                <a:ea typeface="+mn-ea"/>
                <a:cs typeface="Calibri" panose="020F050202020403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Calibri" panose="020F0502020204030204" pitchFamily="34" charset="0"/>
                <a:ea typeface="+mn-ea"/>
                <a:cs typeface="Calibri" panose="020F050202020403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sz="1400" dirty="0">
              <a:solidFill>
                <a:srgbClr val="00B050"/>
              </a:solidFill>
            </a:endParaRP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70" y="2106882"/>
            <a:ext cx="4292245" cy="246221"/>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7" y="512181"/>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5" y="583546"/>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70"/>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8"/>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40" y="2490715"/>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3" y="2550569"/>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2"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A4687E7-DE92-4BDF-9381-E2F17B9AF6D6}"/>
              </a:ext>
            </a:extLst>
          </p:cNvPr>
          <p:cNvPicPr>
            <a:picLocks noChangeAspect="1"/>
          </p:cNvPicPr>
          <p:nvPr/>
        </p:nvPicPr>
        <p:blipFill>
          <a:blip r:embed="rId5"/>
          <a:stretch>
            <a:fillRect/>
          </a:stretch>
        </p:blipFill>
        <p:spPr>
          <a:xfrm>
            <a:off x="5596518" y="2603860"/>
            <a:ext cx="3245878" cy="1774532"/>
          </a:xfrm>
          <a:prstGeom prst="rect">
            <a:avLst/>
          </a:prstGeom>
        </p:spPr>
      </p:pic>
      <p:sp>
        <p:nvSpPr>
          <p:cNvPr id="3" name="TextBox 2">
            <a:extLst>
              <a:ext uri="{FF2B5EF4-FFF2-40B4-BE49-F238E27FC236}">
                <a16:creationId xmlns:a16="http://schemas.microsoft.com/office/drawing/2014/main" id="{084D829D-221B-BE40-D6B2-53DCB1CB6A1C}"/>
              </a:ext>
            </a:extLst>
          </p:cNvPr>
          <p:cNvSpPr txBox="1"/>
          <p:nvPr/>
        </p:nvSpPr>
        <p:spPr>
          <a:xfrm>
            <a:off x="4798470" y="3910170"/>
            <a:ext cx="1599284" cy="646331"/>
          </a:xfrm>
          <a:prstGeom prst="rect">
            <a:avLst/>
          </a:prstGeom>
          <a:noFill/>
        </p:spPr>
        <p:txBody>
          <a:bodyPr wrap="none" rtlCol="0">
            <a:spAutoFit/>
          </a:bodyPr>
          <a:lstStyle/>
          <a:p>
            <a:r>
              <a:rPr lang="en-US" dirty="0"/>
              <a:t>My Application</a:t>
            </a:r>
            <a:br>
              <a:rPr lang="en-US" dirty="0"/>
            </a:br>
            <a:r>
              <a:rPr lang="en-US" dirty="0"/>
              <a:t>Architecture</a:t>
            </a:r>
          </a:p>
        </p:txBody>
      </p:sp>
    </p:spTree>
    <p:extLst>
      <p:ext uri="{BB962C8B-B14F-4D97-AF65-F5344CB8AC3E}">
        <p14:creationId xmlns:p14="http://schemas.microsoft.com/office/powerpoint/2010/main" val="826091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4054E-7F55-1D5C-B8F2-C39896DD4908}"/>
              </a:ext>
            </a:extLst>
          </p:cNvPr>
          <p:cNvSpPr>
            <a:spLocks noGrp="1"/>
          </p:cNvSpPr>
          <p:nvPr>
            <p:ph type="title"/>
          </p:nvPr>
        </p:nvSpPr>
        <p:spPr/>
        <p:txBody>
          <a:bodyPr/>
          <a:lstStyle/>
          <a:p>
            <a:r>
              <a:rPr lang="en-US" dirty="0" err="1"/>
              <a:t>FastAPI</a:t>
            </a:r>
            <a:r>
              <a:rPr lang="en-US" dirty="0"/>
              <a:t> (https://</a:t>
            </a:r>
            <a:r>
              <a:rPr lang="en-US" dirty="0" err="1"/>
              <a:t>fastapi.tiangolo.com</a:t>
            </a:r>
            <a:r>
              <a:rPr lang="en-US" dirty="0"/>
              <a:t>/)</a:t>
            </a:r>
          </a:p>
        </p:txBody>
      </p:sp>
      <p:sp>
        <p:nvSpPr>
          <p:cNvPr id="2" name="Slide Number Placeholder 1">
            <a:extLst>
              <a:ext uri="{FF2B5EF4-FFF2-40B4-BE49-F238E27FC236}">
                <a16:creationId xmlns:a16="http://schemas.microsoft.com/office/drawing/2014/main" id="{52967671-45DD-349C-D33A-AE19228CB6C4}"/>
              </a:ext>
            </a:extLst>
          </p:cNvPr>
          <p:cNvSpPr>
            <a:spLocks noGrp="1"/>
          </p:cNvSpPr>
          <p:nvPr>
            <p:ph type="sldNum" sz="quarter" idx="4294967295"/>
          </p:nvPr>
        </p:nvSpPr>
        <p:spPr>
          <a:xfrm>
            <a:off x="0" y="0"/>
            <a:ext cx="0" cy="0"/>
          </a:xfrm>
        </p:spPr>
        <p:txBody>
          <a:bodyPr/>
          <a:lstStyle/>
          <a:p>
            <a:fld id="{F0D23093-2AB0-F74C-B865-1A12A15B650E}" type="slidenum">
              <a:rPr lang="en-US" smtClean="0"/>
              <a:pPr/>
              <a:t>21</a:t>
            </a:fld>
            <a:endParaRPr lang="en-US"/>
          </a:p>
        </p:txBody>
      </p:sp>
      <p:pic>
        <p:nvPicPr>
          <p:cNvPr id="5" name="Picture 4">
            <a:extLst>
              <a:ext uri="{FF2B5EF4-FFF2-40B4-BE49-F238E27FC236}">
                <a16:creationId xmlns:a16="http://schemas.microsoft.com/office/drawing/2014/main" id="{71E80930-5DCB-1699-E84F-D3280E07A460}"/>
              </a:ext>
            </a:extLst>
          </p:cNvPr>
          <p:cNvPicPr>
            <a:picLocks noChangeAspect="1"/>
          </p:cNvPicPr>
          <p:nvPr/>
        </p:nvPicPr>
        <p:blipFill>
          <a:blip r:embed="rId2"/>
          <a:stretch>
            <a:fillRect/>
          </a:stretch>
        </p:blipFill>
        <p:spPr>
          <a:xfrm>
            <a:off x="84414" y="603105"/>
            <a:ext cx="5364236" cy="3562507"/>
          </a:xfrm>
          <a:prstGeom prst="rect">
            <a:avLst/>
          </a:prstGeom>
        </p:spPr>
      </p:pic>
      <p:sp>
        <p:nvSpPr>
          <p:cNvPr id="7" name="TextBox 6">
            <a:extLst>
              <a:ext uri="{FF2B5EF4-FFF2-40B4-BE49-F238E27FC236}">
                <a16:creationId xmlns:a16="http://schemas.microsoft.com/office/drawing/2014/main" id="{B46F557B-4069-E522-0480-863D93A2F551}"/>
              </a:ext>
            </a:extLst>
          </p:cNvPr>
          <p:cNvSpPr txBox="1"/>
          <p:nvPr/>
        </p:nvSpPr>
        <p:spPr>
          <a:xfrm>
            <a:off x="170401" y="4320452"/>
            <a:ext cx="8516399" cy="276999"/>
          </a:xfrm>
          <a:prstGeom prst="rect">
            <a:avLst/>
          </a:prstGeom>
          <a:noFill/>
        </p:spPr>
        <p:txBody>
          <a:bodyPr wrap="square">
            <a:spAutoFit/>
          </a:bodyPr>
          <a:lstStyle/>
          <a:p>
            <a:r>
              <a:rPr lang="en-US" sz="1200" dirty="0"/>
              <a:t>Good get started tutorial: https://</a:t>
            </a:r>
            <a:r>
              <a:rPr lang="en-US" sz="1200" dirty="0" err="1"/>
              <a:t>python.plainenglish.io</a:t>
            </a:r>
            <a:r>
              <a:rPr lang="en-US" sz="1200" dirty="0"/>
              <a:t>/getting-started-with-fastapi-in-python-84d7aecc988f</a:t>
            </a:r>
          </a:p>
        </p:txBody>
      </p:sp>
    </p:spTree>
    <p:extLst>
      <p:ext uri="{BB962C8B-B14F-4D97-AF65-F5344CB8AC3E}">
        <p14:creationId xmlns:p14="http://schemas.microsoft.com/office/powerpoint/2010/main" val="3765216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Application template structure:</a:t>
            </a:r>
          </a:p>
          <a:p>
            <a:pPr lvl="1"/>
            <a:r>
              <a:rPr lang="en-US" dirty="0"/>
              <a:t>/Users/</a:t>
            </a:r>
            <a:r>
              <a:rPr lang="en-US" dirty="0" err="1"/>
              <a:t>donaldferguson</a:t>
            </a:r>
            <a:r>
              <a:rPr lang="en-US" dirty="0"/>
              <a:t>/Dropbox/00NewProjects/W4111_FastApi_IMDB_Api</a:t>
            </a:r>
          </a:p>
          <a:p>
            <a:pPr lvl="1"/>
            <a:r>
              <a:rPr lang="en-US" dirty="0"/>
              <a:t>/Users/</a:t>
            </a:r>
            <a:r>
              <a:rPr lang="en-US" dirty="0" err="1"/>
              <a:t>donaldferguson</a:t>
            </a:r>
            <a:r>
              <a:rPr lang="en-US" dirty="0"/>
              <a:t>/Dropbox/00NewProjects/W4111_Project_UI</a:t>
            </a:r>
          </a:p>
          <a:p>
            <a:r>
              <a:rPr lang="en-US" dirty="0"/>
              <a:t>Walk through code.</a:t>
            </a:r>
          </a:p>
          <a:p>
            <a:r>
              <a:rPr lang="en-US" dirty="0"/>
              <a:t>Demo</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22EFF3-95E7-AF0A-1B37-BD1E91AFC599}"/>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9621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012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 IMDB and Data Engineering</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52400" y="666750"/>
            <a:ext cx="8839200" cy="3962400"/>
          </a:xfrm>
        </p:spPr>
        <p:txBody>
          <a:bodyPr/>
          <a:lstStyle/>
          <a:p>
            <a:pPr>
              <a:spcBef>
                <a:spcPts val="0"/>
              </a:spcBef>
              <a:spcAft>
                <a:spcPts val="600"/>
              </a:spcAft>
            </a:pPr>
            <a:r>
              <a:rPr lang="en-US" dirty="0"/>
              <a:t>Some more relational algebra.</a:t>
            </a:r>
          </a:p>
          <a:p>
            <a:pPr>
              <a:spcBef>
                <a:spcPts val="0"/>
              </a:spcBef>
              <a:spcAft>
                <a:spcPts val="600"/>
              </a:spcAft>
            </a:pPr>
            <a:r>
              <a:rPr lang="en-US" dirty="0"/>
              <a:t>Applications:</a:t>
            </a:r>
          </a:p>
          <a:p>
            <a:pPr lvl="1">
              <a:spcBef>
                <a:spcPts val="0"/>
              </a:spcBef>
              <a:spcAft>
                <a:spcPts val="600"/>
              </a:spcAft>
            </a:pPr>
            <a:r>
              <a:rPr lang="en-US" dirty="0"/>
              <a:t>REST and web applications.</a:t>
            </a:r>
          </a:p>
          <a:p>
            <a:pPr lvl="1">
              <a:spcBef>
                <a:spcPts val="0"/>
              </a:spcBef>
              <a:spcAft>
                <a:spcPts val="600"/>
              </a:spcAft>
            </a:pPr>
            <a:r>
              <a:rPr lang="en-US" dirty="0"/>
              <a:t>Data engineering and visualization.</a:t>
            </a:r>
          </a:p>
          <a:p>
            <a:pPr>
              <a:spcBef>
                <a:spcPts val="0"/>
              </a:spcBef>
              <a:spcAft>
                <a:spcPts val="600"/>
              </a:spcAft>
            </a:pPr>
            <a:r>
              <a:rPr lang="en-US" dirty="0"/>
              <a:t>Views</a:t>
            </a:r>
          </a:p>
          <a:p>
            <a:pPr>
              <a:spcBef>
                <a:spcPts val="0"/>
              </a:spcBef>
              <a:spcAft>
                <a:spcPts val="600"/>
              </a:spcAft>
            </a:pPr>
            <a:r>
              <a:rPr lang="en-US" dirty="0"/>
              <a:t>Codd’s Rules</a:t>
            </a:r>
          </a:p>
          <a:p>
            <a:pPr lvl="1">
              <a:spcBef>
                <a:spcPts val="0"/>
              </a:spcBef>
              <a:spcAft>
                <a:spcPts val="600"/>
              </a:spcAft>
            </a:pPr>
            <a:r>
              <a:rPr lang="en-US" dirty="0"/>
              <a:t>Metadata</a:t>
            </a:r>
          </a:p>
          <a:p>
            <a:pPr lvl="1">
              <a:spcBef>
                <a:spcPts val="0"/>
              </a:spcBef>
              <a:spcAft>
                <a:spcPts val="600"/>
              </a:spcAft>
            </a:pPr>
            <a:r>
              <a:rPr lang="en-US" dirty="0"/>
              <a:t>NULL</a:t>
            </a:r>
          </a:p>
          <a:p>
            <a:pPr>
              <a:spcBef>
                <a:spcPts val="0"/>
              </a:spcBef>
              <a:spcAft>
                <a:spcPts val="600"/>
              </a:spcAft>
            </a:pPr>
            <a:r>
              <a:rPr lang="en-US" dirty="0"/>
              <a:t>Advanced ER Modeling</a:t>
            </a:r>
          </a:p>
          <a:p>
            <a:pPr lvl="1">
              <a:spcBef>
                <a:spcPts val="0"/>
              </a:spcBef>
              <a:spcAft>
                <a:spcPts val="600"/>
              </a:spcAft>
            </a:pPr>
            <a:endParaRPr lang="en-US" dirty="0"/>
          </a:p>
          <a:p>
            <a:pPr lvl="1">
              <a:spcBef>
                <a:spcPts val="0"/>
              </a:spcBef>
              <a:spcAft>
                <a:spcPts val="600"/>
              </a:spcAft>
            </a:pPr>
            <a:endParaRPr lang="en-US" dirty="0"/>
          </a:p>
          <a:p>
            <a:pPr>
              <a:spcBef>
                <a:spcPts val="0"/>
              </a:spcBef>
              <a:spcAft>
                <a:spcPts val="600"/>
              </a:spcAft>
            </a:pPr>
            <a:endParaRPr lang="en-US" dirty="0"/>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2630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0190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097189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5CD84-9F51-7FB5-B650-D44D0E3D7389}"/>
              </a:ext>
            </a:extLst>
          </p:cNvPr>
          <p:cNvSpPr>
            <a:spLocks noGrp="1"/>
          </p:cNvSpPr>
          <p:nvPr>
            <p:ph idx="1"/>
          </p:nvPr>
        </p:nvSpPr>
        <p:spPr/>
        <p:txBody>
          <a:bodyPr/>
          <a:lstStyle/>
          <a:p>
            <a:r>
              <a:rPr lang="en-US" dirty="0"/>
              <a:t>Do some queries in the notebook.</a:t>
            </a:r>
          </a:p>
        </p:txBody>
      </p:sp>
      <p:sp>
        <p:nvSpPr>
          <p:cNvPr id="3" name="Title 2">
            <a:extLst>
              <a:ext uri="{FF2B5EF4-FFF2-40B4-BE49-F238E27FC236}">
                <a16:creationId xmlns:a16="http://schemas.microsoft.com/office/drawing/2014/main" id="{69CF0505-77A8-B81A-AAD4-405727028CD7}"/>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232608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a:t>
            </a: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Modelong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9922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720661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150392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64519</TotalTime>
  <Words>5247</Words>
  <Application>Microsoft Macintosh PowerPoint</Application>
  <PresentationFormat>On-screen Show (16:9)</PresentationFormat>
  <Paragraphs>579</Paragraphs>
  <Slides>83</Slides>
  <Notes>42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83</vt:i4>
      </vt:variant>
    </vt:vector>
  </HeadingPairs>
  <TitlesOfParts>
    <vt:vector size="102" baseType="lpstr">
      <vt:lpstr>Arial</vt:lpstr>
      <vt:lpstr>Calibri</vt:lpstr>
      <vt:lpstr>Calibri Light</vt:lpstr>
      <vt:lpstr>Courier New</vt:lpstr>
      <vt:lpstr>Helvetica</vt:lpstr>
      <vt:lpstr>Monotype Sorts</vt:lpstr>
      <vt:lpstr>Museo For Dell</vt:lpstr>
      <vt:lpstr>Museo Sans For Dell</vt:lpstr>
      <vt:lpstr>source-serif-pro</vt:lpstr>
      <vt:lpstr>Times New Roman</vt:lpstr>
      <vt:lpstr>Webdings</vt:lpstr>
      <vt:lpstr>Wingdings</vt:lpstr>
      <vt:lpstr>Office Theme</vt:lpstr>
      <vt:lpstr>4_db-5-grey</vt:lpstr>
      <vt:lpstr>6_db-5-grey</vt:lpstr>
      <vt:lpstr>7_db-5-grey</vt:lpstr>
      <vt:lpstr>5_db-5-grey</vt:lpstr>
      <vt:lpstr>2_Office Theme</vt:lpstr>
      <vt:lpstr>2_db-5-grey</vt:lpstr>
      <vt:lpstr>PowerPoint Presentation</vt:lpstr>
      <vt:lpstr>PowerPoint Presentation</vt:lpstr>
      <vt:lpstr>Contents</vt:lpstr>
      <vt:lpstr>PowerPoint Presentation</vt:lpstr>
      <vt:lpstr>What are all those other Symbols?</vt:lpstr>
      <vt:lpstr>Anti – Join</vt:lpstr>
      <vt:lpstr>Group By, Order By</vt:lpstr>
      <vt:lpstr>Semi-Join</vt:lpstr>
      <vt:lpstr>Division</vt:lpstr>
      <vt:lpstr>Division</vt:lpstr>
      <vt:lpstr>PowerPoint Presentation</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lpstr>Web Application Architecture</vt:lpstr>
      <vt:lpstr>FastAPI (https://fastapi.tiangolo.com/)</vt:lpstr>
      <vt:lpstr>Walkthrough</vt:lpstr>
      <vt:lpstr>PowerPoint Presentation</vt:lpstr>
      <vt:lpstr>Games of Thrones, IMDB and Data Engineering</vt:lpstr>
      <vt:lpstr>Data Analysis and Visual with Python</vt:lpstr>
      <vt:lpstr>Data Science (IEOR, Finance, …) Require Data Engineering</vt:lpstr>
      <vt:lpstr>Data Cleansing</vt:lpstr>
      <vt:lpstr>Data Sciences Uses Complex Queries</vt:lpstr>
      <vt:lpstr>Switch to Notebook</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Codd’s 12 Rules</vt:lpstr>
      <vt:lpstr>Codd’s 12 Rules</vt:lpstr>
      <vt:lpstr>Codd’s 12 Rules</vt:lpstr>
      <vt:lpstr>NULL and Correct Answers</vt:lpstr>
      <vt:lpstr>Metadata and Catalog</vt:lpstr>
      <vt:lpstr>Data Definition Language (DDL)</vt:lpstr>
      <vt:lpstr>Data Dictionary Storage</vt:lpstr>
      <vt:lpstr>Relational Representation of System Metadata</vt:lpstr>
      <vt:lpstr>MySQL Catalog (Information_Schema)</vt:lpstr>
      <vt:lpstr>Examples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2021-09-23T10:10:07Z</cp:lastPrinted>
  <dcterms:created xsi:type="dcterms:W3CDTF">2010-04-12T23:12:02Z</dcterms:created>
  <dcterms:modified xsi:type="dcterms:W3CDTF">2023-02-16T22:16:36Z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